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9" r:id="rId6"/>
    <p:sldId id="264" r:id="rId7"/>
    <p:sldId id="266" r:id="rId8"/>
    <p:sldId id="267" r:id="rId9"/>
    <p:sldId id="268" r:id="rId10"/>
    <p:sldId id="259" r:id="rId11"/>
    <p:sldId id="270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0" autoAdjust="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2FA9F9-BED7-460A-9EBD-AC6F72F82C59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379488-EACA-49B2-9684-06EAB4CD714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>
                <a:latin typeface="Times New Roman" pitchFamily="18" charset="0"/>
                <a:cs typeface="Times New Roman" pitchFamily="18" charset="0"/>
              </a:rPr>
              <a:t>Back-formations 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Carmen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1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Clr>
                <a:srgbClr val="0000FF"/>
              </a:buClr>
            </a:pPr>
            <a:r>
              <a:rPr lang="en-US" altLang="zh-TW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Extension of word formation rules: </a:t>
            </a:r>
            <a:r>
              <a:rPr lang="en-US" altLang="zh-TW" b="1" i="1" dirty="0" smtClean="0">
                <a:latin typeface="Times New Roman" pitchFamily="18" charset="0"/>
                <a:cs typeface="Times New Roman" pitchFamily="18" charset="0"/>
              </a:rPr>
              <a:t>Part of a word is treated as a morpheme though it’s not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TW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  <a:r>
              <a:rPr lang="en-US" altLang="zh-TW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altLang="zh-TW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(mar)</a:t>
            </a:r>
            <a:r>
              <a:rPr lang="en-US" altLang="zh-TW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athon</a:t>
            </a:r>
            <a:r>
              <a:rPr lang="en-US" altLang="zh-TW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(</a:t>
            </a:r>
            <a:r>
              <a:rPr lang="en-US" altLang="zh-TW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alco</a:t>
            </a:r>
            <a:r>
              <a:rPr lang="en-US" altLang="zh-TW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TW" b="1" u="sng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holic</a:t>
            </a:r>
            <a:endParaRPr lang="en-US" altLang="zh-TW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ham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  <a:r>
              <a:rPr lang="en-US" altLang="zh-TW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tele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thon</a:t>
            </a: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       worka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holic</a:t>
            </a:r>
            <a:endParaRPr lang="en-US" altLang="zh-TW" u="sng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cheese 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</a:t>
            </a: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TW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dance</a:t>
            </a:r>
            <a:r>
              <a:rPr lang="en-US" altLang="zh-TW" u="sng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athon</a:t>
            </a:r>
            <a:endParaRPr lang="en-US" altLang="zh-TW" u="sng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buffalo 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       walk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athon</a:t>
            </a:r>
            <a:endParaRPr lang="en-US" altLang="zh-TW" u="sng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fish 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  <a:endParaRPr lang="en-US" altLang="zh-TW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vege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tofu </a:t>
            </a:r>
            <a:r>
              <a:rPr lang="en-US" altLang="zh-TW" u="sng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burger</a:t>
            </a:r>
          </a:p>
          <a:p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Extension of word formation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3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505177" cy="4128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37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Back formation: </a:t>
            </a:r>
            <a:r>
              <a:rPr lang="en-US" altLang="zh-TW" b="1" i="1" dirty="0" smtClean="0">
                <a:latin typeface="Times New Roman" pitchFamily="18" charset="0"/>
                <a:cs typeface="Times New Roman" pitchFamily="18" charset="0"/>
              </a:rPr>
              <a:t>A word (usually a noun) is reduced to form another word of a different type (usually a verb)</a:t>
            </a:r>
          </a:p>
          <a:p>
            <a:pPr marL="0" indent="0">
              <a:buNone/>
            </a:pP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 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7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1" name="Line 11"/>
          <p:cNvSpPr>
            <a:spLocks noChangeShapeType="1"/>
          </p:cNvSpPr>
          <p:nvPr/>
        </p:nvSpPr>
        <p:spPr bwMode="auto">
          <a:xfrm flipH="1">
            <a:off x="2051050" y="765175"/>
            <a:ext cx="3168650" cy="2376488"/>
          </a:xfrm>
          <a:prstGeom prst="line">
            <a:avLst/>
          </a:prstGeom>
          <a:noFill/>
          <a:ln w="57150">
            <a:solidFill>
              <a:schemeClr val="tx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 flipH="1">
            <a:off x="6156325" y="765175"/>
            <a:ext cx="2447925" cy="2232025"/>
          </a:xfrm>
          <a:prstGeom prst="line">
            <a:avLst/>
          </a:prstGeom>
          <a:noFill/>
          <a:ln w="57150">
            <a:solidFill>
              <a:schemeClr val="tx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349750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Back-formation are created by analogy according to the following proportion (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比例式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 typeface="Wingdings" pitchFamily="2" charset="2"/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writer: write :: peddler: ?</a:t>
            </a:r>
          </a:p>
          <a:p>
            <a:pPr>
              <a:buFont typeface="Wingdings" pitchFamily="2" charset="2"/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revision: revise :: television: ?</a:t>
            </a:r>
          </a:p>
          <a:p>
            <a:pPr>
              <a:buFont typeface="Wingdings" pitchFamily="2" charset="2"/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is to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writer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peddle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is to 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peddler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revise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is to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revision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televise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is to </a:t>
            </a:r>
            <a:r>
              <a:rPr lang="en-US" altLang="zh-CN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television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Back-formation</a:t>
            </a:r>
          </a:p>
        </p:txBody>
      </p:sp>
      <p:sp>
        <p:nvSpPr>
          <p:cNvPr id="133124" name="Oval 4"/>
          <p:cNvSpPr>
            <a:spLocks noChangeArrowheads="1"/>
          </p:cNvSpPr>
          <p:nvPr/>
        </p:nvSpPr>
        <p:spPr bwMode="auto">
          <a:xfrm>
            <a:off x="468313" y="2492375"/>
            <a:ext cx="2374900" cy="2374900"/>
          </a:xfrm>
          <a:prstGeom prst="ellipse">
            <a:avLst/>
          </a:prstGeom>
          <a:noFill/>
          <a:ln w="76200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4356100" y="3095625"/>
            <a:ext cx="1512888" cy="5492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0000FF"/>
                </a:solidFill>
              </a:rPr>
              <a:t>peddle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5292725" y="3743325"/>
            <a:ext cx="1512888" cy="5492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0000FF"/>
                </a:solidFill>
              </a:rPr>
              <a:t>televise</a:t>
            </a:r>
          </a:p>
        </p:txBody>
      </p:sp>
      <p:sp>
        <p:nvSpPr>
          <p:cNvPr id="133127" name="Oval 7"/>
          <p:cNvSpPr>
            <a:spLocks noChangeArrowheads="1"/>
          </p:cNvSpPr>
          <p:nvPr/>
        </p:nvSpPr>
        <p:spPr bwMode="auto">
          <a:xfrm>
            <a:off x="3132138" y="2781300"/>
            <a:ext cx="4319587" cy="1871663"/>
          </a:xfrm>
          <a:prstGeom prst="ellipse">
            <a:avLst/>
          </a:prstGeom>
          <a:noFill/>
          <a:ln w="76200">
            <a:solidFill>
              <a:srgbClr val="800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33129" name="Text Box 9"/>
          <p:cNvSpPr txBox="1">
            <a:spLocks noChangeArrowheads="1"/>
          </p:cNvSpPr>
          <p:nvPr/>
        </p:nvSpPr>
        <p:spPr bwMode="auto">
          <a:xfrm>
            <a:off x="4716463" y="404813"/>
            <a:ext cx="1744662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</a:rPr>
              <a:t>Affixation</a:t>
            </a:r>
          </a:p>
        </p:txBody>
      </p:sp>
      <p:sp>
        <p:nvSpPr>
          <p:cNvPr id="133130" name="Text Box 10"/>
          <p:cNvSpPr txBox="1">
            <a:spLocks noChangeArrowheads="1"/>
          </p:cNvSpPr>
          <p:nvPr/>
        </p:nvSpPr>
        <p:spPr bwMode="auto">
          <a:xfrm>
            <a:off x="6659563" y="404813"/>
            <a:ext cx="2266950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</a:rPr>
              <a:t>Back-formation</a:t>
            </a:r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1619250" y="6391275"/>
            <a:ext cx="5040313" cy="466725"/>
          </a:xfrm>
          <a:prstGeom prst="rect">
            <a:avLst/>
          </a:prstGeom>
          <a:solidFill>
            <a:srgbClr val="CC000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FF00"/>
                </a:solidFill>
              </a:rPr>
              <a:t>seemingly similar, actually opposite</a:t>
            </a:r>
          </a:p>
        </p:txBody>
      </p:sp>
      <p:sp>
        <p:nvSpPr>
          <p:cNvPr id="133135" name="Line 15"/>
          <p:cNvSpPr>
            <a:spLocks noChangeShapeType="1"/>
          </p:cNvSpPr>
          <p:nvPr/>
        </p:nvSpPr>
        <p:spPr bwMode="auto">
          <a:xfrm flipH="1" flipV="1">
            <a:off x="1692275" y="4292600"/>
            <a:ext cx="1439863" cy="208915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33136" name="Line 16"/>
          <p:cNvSpPr>
            <a:spLocks noChangeShapeType="1"/>
          </p:cNvSpPr>
          <p:nvPr/>
        </p:nvSpPr>
        <p:spPr bwMode="auto">
          <a:xfrm flipV="1">
            <a:off x="3132138" y="4508500"/>
            <a:ext cx="1944687" cy="187325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35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1" grpId="0" animBg="1"/>
      <p:bldP spid="133133" grpId="0" animBg="1"/>
      <p:bldP spid="133124" grpId="0" animBg="1"/>
      <p:bldP spid="133124" grpId="1" animBg="1"/>
      <p:bldP spid="133125" grpId="0" animBg="1"/>
      <p:bldP spid="133126" grpId="0" animBg="1"/>
      <p:bldP spid="133127" grpId="0" animBg="1"/>
      <p:bldP spid="133129" grpId="0" animBg="1"/>
      <p:bldP spid="133130" grpId="0" animBg="1"/>
      <p:bldP spid="133134" grpId="0" animBg="1"/>
      <p:bldP spid="133135" grpId="0" animBg="1"/>
      <p:bldP spid="1331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Suffixation vs. Back-formation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Suffixation=base+ suffix (work+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=worker)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Back-formation=word– suffix (edit=editor- or)</a:t>
            </a:r>
          </a:p>
          <a:p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Suffixation vs. Back-formation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554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b="1" dirty="0" smtClean="0">
                <a:latin typeface="Times New Roman" pitchFamily="18" charset="0"/>
                <a:cs typeface="Times New Roman" pitchFamily="18" charset="0"/>
              </a:rPr>
              <a:t>Four parts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1. Abstract nouns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2. Human nouns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3. Compound nouns and others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4. Adjectives</a:t>
            </a:r>
          </a:p>
          <a:p>
            <a:pPr marL="0" indent="0">
              <a:buNone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p"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p"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102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1. Abstract nouns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diagnose=diagnosis– is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donate=donation– ion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enthuse=enthusiasm-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iasm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gloom=gloomy- y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greed=greedy- y</a:t>
            </a:r>
          </a:p>
          <a:p>
            <a:pPr lvl="2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206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2. Human nouns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loaf=loafer–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er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sculpt=sculptor– or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burgle=burglar-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ar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beg=beggar-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ar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69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3. Compound nouns and others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eavesdrop=eavesdropping–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ing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merrymake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=merrymaking–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ing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babysit=babysitter-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er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063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4. Adjectives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drowse=drowsy- y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laze=lazy- y</a:t>
            </a:r>
          </a:p>
          <a:p>
            <a:pPr lvl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frivol=frivolous-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ous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82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</TotalTime>
  <Words>230</Words>
  <Application>Microsoft Office PowerPoint</Application>
  <PresentationFormat>如螢幕大小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波形</vt:lpstr>
      <vt:lpstr>Back-formations </vt:lpstr>
      <vt:lpstr>Definition </vt:lpstr>
      <vt:lpstr>Back-formation</vt:lpstr>
      <vt:lpstr>Suffixation vs. Back-formation</vt:lpstr>
      <vt:lpstr>PowerPoint 簡報</vt:lpstr>
      <vt:lpstr>PowerPoint 簡報</vt:lpstr>
      <vt:lpstr>PowerPoint 簡報</vt:lpstr>
      <vt:lpstr>PowerPoint 簡報</vt:lpstr>
      <vt:lpstr>PowerPoint 簡報</vt:lpstr>
      <vt:lpstr>Extension of word formation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Back-formations </dc:title>
  <dc:creator>win</dc:creator>
  <cp:lastModifiedBy>win</cp:lastModifiedBy>
  <cp:revision>6</cp:revision>
  <dcterms:created xsi:type="dcterms:W3CDTF">2015-05-07T23:00:37Z</dcterms:created>
  <dcterms:modified xsi:type="dcterms:W3CDTF">2015-05-07T23:37:19Z</dcterms:modified>
</cp:coreProperties>
</file>